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DD48CAD4-2536-4574-B935-56D27098E709}" type="datetimeFigureOut">
              <a:rPr lang="ar-IQ" smtClean="0"/>
              <a:t>14/03/1438</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31439A53-3016-41BD-9C4D-2C4581674A0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D48CAD4-2536-4574-B935-56D27098E709}" type="datetimeFigureOut">
              <a:rPr lang="ar-IQ" smtClean="0"/>
              <a:t>14/03/1438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439A53-3016-41BD-9C4D-2C4581674A0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D48CAD4-2536-4574-B935-56D27098E709}" type="datetimeFigureOut">
              <a:rPr lang="ar-IQ" smtClean="0"/>
              <a:t>14/03/1438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439A53-3016-41BD-9C4D-2C4581674A0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DD48CAD4-2536-4574-B935-56D27098E709}" type="datetimeFigureOut">
              <a:rPr lang="ar-IQ" smtClean="0"/>
              <a:t>14/03/1438</a:t>
            </a:fld>
            <a:endParaRPr lang="ar-IQ"/>
          </a:p>
        </p:txBody>
      </p:sp>
      <p:sp>
        <p:nvSpPr>
          <p:cNvPr id="9" name="عنصر نائب لرقم الشريحة 8"/>
          <p:cNvSpPr>
            <a:spLocks noGrp="1"/>
          </p:cNvSpPr>
          <p:nvPr>
            <p:ph type="sldNum" sz="quarter" idx="15"/>
          </p:nvPr>
        </p:nvSpPr>
        <p:spPr/>
        <p:txBody>
          <a:bodyPr rtlCol="0"/>
          <a:lstStyle/>
          <a:p>
            <a:fld id="{31439A53-3016-41BD-9C4D-2C4581674A02}"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DD48CAD4-2536-4574-B935-56D27098E709}" type="datetimeFigureOut">
              <a:rPr lang="ar-IQ" smtClean="0"/>
              <a:t>14/03/1438</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31439A53-3016-41BD-9C4D-2C4581674A0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D48CAD4-2536-4574-B935-56D27098E709}" type="datetimeFigureOut">
              <a:rPr lang="ar-IQ" smtClean="0"/>
              <a:t>14/03/1438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439A53-3016-41BD-9C4D-2C4581674A02}"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DD48CAD4-2536-4574-B935-56D27098E709}" type="datetimeFigureOut">
              <a:rPr lang="ar-IQ" smtClean="0"/>
              <a:t>14/03/1438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1439A53-3016-41BD-9C4D-2C4581674A02}"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DD48CAD4-2536-4574-B935-56D27098E709}" type="datetimeFigureOut">
              <a:rPr lang="ar-IQ" smtClean="0"/>
              <a:t>14/03/1438</a:t>
            </a:fld>
            <a:endParaRPr lang="ar-IQ"/>
          </a:p>
        </p:txBody>
      </p:sp>
      <p:sp>
        <p:nvSpPr>
          <p:cNvPr id="7" name="عنصر نائب لرقم الشريحة 6"/>
          <p:cNvSpPr>
            <a:spLocks noGrp="1"/>
          </p:cNvSpPr>
          <p:nvPr>
            <p:ph type="sldNum" sz="quarter" idx="11"/>
          </p:nvPr>
        </p:nvSpPr>
        <p:spPr/>
        <p:txBody>
          <a:bodyPr rtlCol="0"/>
          <a:lstStyle/>
          <a:p>
            <a:fld id="{31439A53-3016-41BD-9C4D-2C4581674A02}"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D48CAD4-2536-4574-B935-56D27098E709}" type="datetimeFigureOut">
              <a:rPr lang="ar-IQ" smtClean="0"/>
              <a:t>14/03/1438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1439A53-3016-41BD-9C4D-2C4581674A0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DD48CAD4-2536-4574-B935-56D27098E709}" type="datetimeFigureOut">
              <a:rPr lang="ar-IQ" smtClean="0"/>
              <a:t>14/03/1438</a:t>
            </a:fld>
            <a:endParaRPr lang="ar-IQ"/>
          </a:p>
        </p:txBody>
      </p:sp>
      <p:sp>
        <p:nvSpPr>
          <p:cNvPr id="22" name="عنصر نائب لرقم الشريحة 21"/>
          <p:cNvSpPr>
            <a:spLocks noGrp="1"/>
          </p:cNvSpPr>
          <p:nvPr>
            <p:ph type="sldNum" sz="quarter" idx="15"/>
          </p:nvPr>
        </p:nvSpPr>
        <p:spPr/>
        <p:txBody>
          <a:bodyPr rtlCol="0"/>
          <a:lstStyle/>
          <a:p>
            <a:fld id="{31439A53-3016-41BD-9C4D-2C4581674A02}"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DD48CAD4-2536-4574-B935-56D27098E709}" type="datetimeFigureOut">
              <a:rPr lang="ar-IQ" smtClean="0"/>
              <a:t>14/03/1438</a:t>
            </a:fld>
            <a:endParaRPr lang="ar-IQ"/>
          </a:p>
        </p:txBody>
      </p:sp>
      <p:sp>
        <p:nvSpPr>
          <p:cNvPr id="18" name="عنصر نائب لرقم الشريحة 17"/>
          <p:cNvSpPr>
            <a:spLocks noGrp="1"/>
          </p:cNvSpPr>
          <p:nvPr>
            <p:ph type="sldNum" sz="quarter" idx="11"/>
          </p:nvPr>
        </p:nvSpPr>
        <p:spPr/>
        <p:txBody>
          <a:bodyPr rtlCol="0"/>
          <a:lstStyle/>
          <a:p>
            <a:fld id="{31439A53-3016-41BD-9C4D-2C4581674A02}"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D48CAD4-2536-4574-B935-56D27098E709}" type="datetimeFigureOut">
              <a:rPr lang="ar-IQ" smtClean="0"/>
              <a:t>14/03/1438</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1439A53-3016-41BD-9C4D-2C4581674A0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285860"/>
            <a:ext cx="7772400" cy="3286148"/>
          </a:xfrm>
        </p:spPr>
        <p:txBody>
          <a:bodyPr>
            <a:normAutofit/>
          </a:bodyPr>
          <a:lstStyle/>
          <a:p>
            <a:pPr rtl="0"/>
            <a:r>
              <a:rPr lang="en-US" sz="4800" b="1" i="1" dirty="0" err="1">
                <a:latin typeface="Times New Roman" pitchFamily="18" charset="0"/>
                <a:cs typeface="Times New Roman" pitchFamily="18" charset="0"/>
              </a:rPr>
              <a:t>Leukopenia</a:t>
            </a:r>
            <a:r>
              <a:rPr lang="en-US" sz="4800" b="1" i="1" dirty="0">
                <a:latin typeface="Times New Roman" pitchFamily="18" charset="0"/>
                <a:cs typeface="Times New Roman" pitchFamily="18" charset="0"/>
              </a:rPr>
              <a:t> </a:t>
            </a:r>
            <a:r>
              <a:rPr lang="en-US" sz="4800" b="1" i="1" dirty="0" smtClean="0">
                <a:latin typeface="Times New Roman" pitchFamily="18" charset="0"/>
                <a:cs typeface="Times New Roman" pitchFamily="18" charset="0"/>
              </a:rPr>
              <a:t/>
            </a:r>
            <a:br>
              <a:rPr lang="en-US" sz="4800" b="1" i="1" dirty="0" smtClean="0">
                <a:latin typeface="Times New Roman" pitchFamily="18" charset="0"/>
                <a:cs typeface="Times New Roman" pitchFamily="18" charset="0"/>
              </a:rPr>
            </a:br>
            <a:r>
              <a:rPr lang="en-US" sz="4800" b="1" i="1" dirty="0" smtClean="0">
                <a:latin typeface="Times New Roman" pitchFamily="18" charset="0"/>
                <a:cs typeface="Times New Roman" pitchFamily="18" charset="0"/>
              </a:rPr>
              <a:t>by </a:t>
            </a:r>
            <a:br>
              <a:rPr lang="en-US" sz="4800" b="1" i="1" dirty="0" smtClean="0">
                <a:latin typeface="Times New Roman" pitchFamily="18" charset="0"/>
                <a:cs typeface="Times New Roman" pitchFamily="18" charset="0"/>
              </a:rPr>
            </a:br>
            <a:r>
              <a:rPr lang="en-US" sz="4800" b="1" i="1" dirty="0" smtClean="0">
                <a:latin typeface="Times New Roman" pitchFamily="18" charset="0"/>
                <a:cs typeface="Times New Roman" pitchFamily="18" charset="0"/>
              </a:rPr>
              <a:t>Hussein Ali </a:t>
            </a:r>
            <a:r>
              <a:rPr lang="en-US" sz="4800" i="1" dirty="0" err="1" smtClean="0">
                <a:latin typeface="Times New Roman" pitchFamily="18" charset="0"/>
                <a:cs typeface="Times New Roman" pitchFamily="18" charset="0"/>
              </a:rPr>
              <a:t>na</a:t>
            </a:r>
            <a:r>
              <a:rPr lang="en-US" sz="4800" b="1" i="1" dirty="0" err="1" smtClean="0">
                <a:latin typeface="Times New Roman" pitchFamily="18" charset="0"/>
                <a:cs typeface="Times New Roman" pitchFamily="18" charset="0"/>
              </a:rPr>
              <a:t>ji</a:t>
            </a:r>
            <a:endParaRPr lang="ar-IQ" sz="4800" b="1" i="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14282" y="264322"/>
            <a:ext cx="871543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Lymphopenia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This term refers to an decrease numbers of circulating of lymphocyte, below about 1× 10</a:t>
            </a:r>
            <a:r>
              <a:rPr kumimoji="0" lang="en-US" sz="2400" b="0" i="0" u="none" strike="noStrike" cap="none" normalizeH="0" baseline="30000" dirty="0" smtClean="0">
                <a:ln>
                  <a:noFill/>
                </a:ln>
                <a:solidFill>
                  <a:srgbClr val="000000"/>
                </a:solidFill>
                <a:effectLst/>
                <a:latin typeface="Times New Roman" pitchFamily="18" charset="0"/>
                <a:ea typeface="Calibri" pitchFamily="34" charset="0"/>
                <a:cs typeface="Times New Roman" pitchFamily="18" charset="0"/>
              </a:rPr>
              <a:t>9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monogastric</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animals or about 3× 10</a:t>
            </a:r>
            <a:r>
              <a:rPr kumimoji="0" lang="en-US" sz="2400" b="0" i="0" u="none" strike="noStrike" cap="none" normalizeH="0" baseline="30000" dirty="0" smtClean="0">
                <a:ln>
                  <a:noFill/>
                </a:ln>
                <a:solidFill>
                  <a:srgbClr val="000000"/>
                </a:solidFill>
                <a:effectLst/>
                <a:latin typeface="Times New Roman" pitchFamily="18" charset="0"/>
                <a:ea typeface="Calibri" pitchFamily="34" charset="0"/>
                <a:cs typeface="Times New Roman" pitchFamily="18" charset="0"/>
              </a:rPr>
              <a:t>9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 ruminant, this can occur in a numbers way.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Steroid effects. Any of reasons for increased circulating corticosteroid ( stress, steroid therapy)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Infection.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Lymphopenia</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often accompanies the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neutropenia</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seen in acute viral infections.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Neoplasia</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109746"/>
            <a:ext cx="8786874" cy="6748254"/>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Leukopenia</a:t>
            </a: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Leukopenia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refers to the decrease in the number of white blood cells (WBC) in blood. </a:t>
            </a: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Causes of </a:t>
            </a:r>
            <a:r>
              <a:rPr kumimoji="0" lang="en-US" sz="24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Leukopenia</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Leukopenia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may be caused by various diseases and drugs. Some of these are outlined here:-</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Bone marrow damage or suppression</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is caused due to exposure to certain chemicals or toxins, cancer chemotherapy, radiation therapy and certain drugs. These agents cause a decrease in production of all the cells of the bone marrow leading to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leukopenia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anemia (low number of red blood cell production and platelets).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128214"/>
            <a:ext cx="9144000" cy="5114180"/>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Bone marrow diseases</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these conditions the bone marrow does not produce sufficient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WBCs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selectively produces excess of one type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WBCs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leading to a lack of other types. The causes include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myelodysplastic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syndrome, leukemia,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myeloproliferative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syndrome,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myelofibrosis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(bone marrow replaced by fibrous tissues), vitamin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B12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folate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deficiency etc.</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Cancers that have spread to the bone marrow</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Cancers when they have spread to the bone marrow may lead to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leukopenia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This is seen in lymphomas and other cancers.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755910"/>
            <a:ext cx="8715436" cy="4560182"/>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 Autoimmune disorders</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occurs when the body fails to recognize its own cells and begins to attack them. In cases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leukopenia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body’s WBC’s are perceived as foreign and attacked. The condition is called lupus or Systemic lupus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erythematosus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SLE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 Severe infections</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Severe infections that deplete the body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WBCs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may lead to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leukopenia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This is called sepsis.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98103"/>
            <a:ext cx="9144000" cy="3452187"/>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lang="en-US" sz="2400" b="1" i="1" dirty="0" smtClean="0">
                <a:latin typeface="Times New Roman" pitchFamily="18" charset="0"/>
                <a:ea typeface="Times New Roman" pitchFamily="18" charset="0"/>
                <a:cs typeface="Times New Roman" pitchFamily="18" charset="0"/>
              </a:rPr>
              <a:t>G</a:t>
            </a: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Diseases of the immune system</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Diseases of the immune system, such as HIV, which destroy T lymphocytes</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 </a:t>
            </a:r>
            <a:r>
              <a:rPr kumimoji="0" lang="en-US" sz="24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Hypersplenism</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is caused by enlargement of spleen that destroys the blood cells leading to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leukopenia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well as anemia.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42844" y="545497"/>
            <a:ext cx="8786874" cy="4560182"/>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Pseudoleukopenia</a:t>
            </a:r>
            <a:endParaRPr kumimoji="0" lang="en-US" sz="24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occurs at the initial phases of the infection. The leukocytes (predominately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neutrophils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responsible for the initial reaction to an infection. After an infection these cells gather around the margins of the blood vessels (marginalized) so that they can scan for the site of infection. Thus there is increased WBC production but it appears low from a blood sample, since the blood sample is of core blood and does not include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WBCs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gathered to reach the site of infection.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42844" y="458253"/>
            <a:ext cx="878687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Neutropenia</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This term refers to an decreased numbers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neutrophiles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 blood circulation, under about 4× 10</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9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monogastric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animals or about 1× 10</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9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ruminant, this can occur in a numbers way.</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Viral infection. (e.g., parvovirus in dogs and cats and equine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herpesvirus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in foals),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rickettsial</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diseases</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Increasd</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demand for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neutrophils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without compensatory inflow from the bone marrow.</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acute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salmonellosis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in horses and calves.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14282" y="465663"/>
            <a:ext cx="878687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Char char="•"/>
              <a:tabLst/>
            </a:pP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neutropenia</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can occur following the net movement of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neu­trophils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from the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CNP</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to the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MNP</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as occurs during shock.</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Hypoplastic</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condi­tions associated with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neutropenia</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precursor cells in the marrow include idiosyncratic drug reac­tions (e.g.,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phenylbutazone</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trimethoprim</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/sulfadiazine,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gris­eofulvin</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cephalosporins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fenbendazole</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estrogen toxicity (exogenous or endogenous) in dogs.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Increase destruction of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neutrophils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in circulation. This occur in autoimmune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neutropenia</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Decreasd</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bone marrow production.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28897"/>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en-US" sz="2400" b="1"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Eosinopenia</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This term refers to a decreased numbers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eosinopenia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 blood circulation, under about 0.1× 10</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9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absolute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eosinophil</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count may be zero in some normal animals, making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eosinopenia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of limited significance.</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Endog­enous </a:t>
            </a:r>
            <a:r>
              <a:rPr lang="en-US" sz="2400" dirty="0" smtClean="0">
                <a:solidFill>
                  <a:srgbClr val="000000"/>
                </a:solidFill>
                <a:latin typeface="Times New Roman" pitchFamily="18" charset="0"/>
                <a:ea typeface="Calibri" pitchFamily="34" charset="0"/>
                <a:cs typeface="Times New Roman" pitchFamily="18" charset="0"/>
              </a:rPr>
              <a:t>&amp;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exogenous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glucocorticoids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rapidly induce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eosino­penia</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in animals due to the corticosteroid inhibit mast cells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regranulation</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and so reduced histamine production and prolonged exposure to corticosteroids will reduce bone marrow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eosinophil</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production.</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Stress including prolonged intensive athletic training, acute stress causes increase catecholamine secretion and chronic stress causes increased corticosteroid secretion.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TotalTime>
  <Words>622</Words>
  <Application>Microsoft Office PowerPoint</Application>
  <PresentationFormat>عرض على الشاشة (3:4)‏</PresentationFormat>
  <Paragraphs>39</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مشربية</vt:lpstr>
      <vt:lpstr>Leukopenia  by  Hussein Ali naji</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Company>Updatesofts Forums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Leukopenia  by  Hussein Ali naji</dc:title>
  <dc:creator>acer</dc:creator>
  <cp:lastModifiedBy>acer</cp:lastModifiedBy>
  <cp:revision>1</cp:revision>
  <dcterms:created xsi:type="dcterms:W3CDTF">2016-12-13T18:03:16Z</dcterms:created>
  <dcterms:modified xsi:type="dcterms:W3CDTF">2016-12-13T18:40:18Z</dcterms:modified>
</cp:coreProperties>
</file>